
<file path=[Content_Types].xml><?xml version="1.0" encoding="utf-8"?>
<Types xmlns="http://schemas.openxmlformats.org/package/2006/content-types">
  <Default Extension="xml" ContentType="application/xml"/>
  <Default Extension="jpeg" ContentType="image/jpeg"/>
  <Default Extension="jpg" ContentType="image/jpeg"/>
  <Default Extension="mp4" ContentType="video/unknown"/>
  <Default Extension="rels" ContentType="application/vnd.openxmlformats-package.relationships+xml"/>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5"/>
  </p:notesMasterIdLst>
  <p:sldIdLst>
    <p:sldId id="256" r:id="rId2"/>
    <p:sldId id="264" r:id="rId3"/>
    <p:sldId id="257" r:id="rId4"/>
    <p:sldId id="259" r:id="rId5"/>
    <p:sldId id="267" r:id="rId6"/>
    <p:sldId id="262" r:id="rId7"/>
    <p:sldId id="266" r:id="rId8"/>
    <p:sldId id="269" r:id="rId9"/>
    <p:sldId id="261" r:id="rId10"/>
    <p:sldId id="270" r:id="rId11"/>
    <p:sldId id="268" r:id="rId12"/>
    <p:sldId id="263" r:id="rId13"/>
    <p:sldId id="260" r:id="rId1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5833" autoAdjust="0"/>
  </p:normalViewPr>
  <p:slideViewPr>
    <p:cSldViewPr snapToGrid="0" snapToObjects="1">
      <p:cViewPr>
        <p:scale>
          <a:sx n="116" d="100"/>
          <a:sy n="116" d="100"/>
        </p:scale>
        <p:origin x="-1312" y="-320"/>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notesMaster" Target="notesMasters/notesMaster1.xml"/><Relationship Id="rId16" Type="http://schemas.openxmlformats.org/officeDocument/2006/relationships/printerSettings" Target="printerSettings/printerSettings1.bin"/><Relationship Id="rId17" Type="http://schemas.openxmlformats.org/officeDocument/2006/relationships/presProps" Target="presProps.xml"/><Relationship Id="rId18" Type="http://schemas.openxmlformats.org/officeDocument/2006/relationships/viewProps" Target="viewProps.xml"/><Relationship Id="rId19" Type="http://schemas.openxmlformats.org/officeDocument/2006/relationships/theme" Target="theme/theme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1EC4DCD-8564-1249-B7B3-BD6423C64B30}" type="datetimeFigureOut">
              <a:rPr lang="en-US" smtClean="0"/>
              <a:t>26/03/2014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A75B590-2582-2D4A-A248-049E46AD1403}" type="slidenum">
              <a:rPr lang="en-US" smtClean="0"/>
              <a:t>‹#›</a:t>
            </a:fld>
            <a:endParaRPr lang="en-US"/>
          </a:p>
        </p:txBody>
      </p:sp>
    </p:spTree>
    <p:extLst>
      <p:ext uri="{BB962C8B-B14F-4D97-AF65-F5344CB8AC3E}">
        <p14:creationId xmlns:p14="http://schemas.microsoft.com/office/powerpoint/2010/main" val="1691943282"/>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In true</a:t>
            </a:r>
            <a:r>
              <a:rPr lang="en-US" baseline="0" dirty="0" smtClean="0"/>
              <a:t> SDP fashion, as team 8 our name of course had to be some kind of pun on the number 8 is it’s resemblance to infinity.</a:t>
            </a:r>
            <a:endParaRPr lang="en-US" dirty="0" smtClean="0"/>
          </a:p>
          <a:p>
            <a:endParaRPr lang="en-US" dirty="0"/>
          </a:p>
        </p:txBody>
      </p:sp>
      <p:sp>
        <p:nvSpPr>
          <p:cNvPr id="4" name="Slide Number Placeholder 3"/>
          <p:cNvSpPr>
            <a:spLocks noGrp="1"/>
          </p:cNvSpPr>
          <p:nvPr>
            <p:ph type="sldNum" sz="quarter" idx="10"/>
          </p:nvPr>
        </p:nvSpPr>
        <p:spPr/>
        <p:txBody>
          <a:bodyPr/>
          <a:lstStyle/>
          <a:p>
            <a:fld id="{1A75B590-2582-2D4A-A248-049E46AD1403}" type="slidenum">
              <a:rPr lang="en-US" smtClean="0"/>
              <a:t>1</a:t>
            </a:fld>
            <a:endParaRPr lang="en-US"/>
          </a:p>
        </p:txBody>
      </p:sp>
    </p:spTree>
    <p:extLst>
      <p:ext uri="{BB962C8B-B14F-4D97-AF65-F5344CB8AC3E}">
        <p14:creationId xmlns:p14="http://schemas.microsoft.com/office/powerpoint/2010/main" val="30191686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A75B590-2582-2D4A-A248-049E46AD1403}" type="slidenum">
              <a:rPr lang="en-US" smtClean="0"/>
              <a:t>10</a:t>
            </a:fld>
            <a:endParaRPr lang="en-US"/>
          </a:p>
        </p:txBody>
      </p:sp>
    </p:spTree>
    <p:extLst>
      <p:ext uri="{BB962C8B-B14F-4D97-AF65-F5344CB8AC3E}">
        <p14:creationId xmlns:p14="http://schemas.microsoft.com/office/powerpoint/2010/main" val="27411490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A75B590-2582-2D4A-A248-049E46AD1403}" type="slidenum">
              <a:rPr lang="en-US" smtClean="0"/>
              <a:t>11</a:t>
            </a:fld>
            <a:endParaRPr lang="en-US"/>
          </a:p>
        </p:txBody>
      </p:sp>
    </p:spTree>
    <p:extLst>
      <p:ext uri="{BB962C8B-B14F-4D97-AF65-F5344CB8AC3E}">
        <p14:creationId xmlns:p14="http://schemas.microsoft.com/office/powerpoint/2010/main" val="27411490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a:t>
            </a:r>
            <a:r>
              <a:rPr lang="en-US" baseline="0" dirty="0" smtClean="0"/>
              <a:t> of all, I’ll take you through some of the high points of the project for out team. Then I’m going to show you some of the iterations we underwent throughout the SDP process and how the system evolved from commit 1, to commit 554 (change as </a:t>
            </a:r>
            <a:r>
              <a:rPr lang="en-US" baseline="0" dirty="0" err="1" smtClean="0"/>
              <a:t>necceary</a:t>
            </a:r>
            <a:r>
              <a:rPr lang="en-US" baseline="0" dirty="0" smtClean="0"/>
              <a:t>).</a:t>
            </a:r>
          </a:p>
          <a:p>
            <a:r>
              <a:rPr lang="en-US" baseline="0" dirty="0" smtClean="0"/>
              <a:t>Then I’m going to give you an insight into how and why we worked so well together as a team.</a:t>
            </a:r>
            <a:endParaRPr lang="en-US" dirty="0"/>
          </a:p>
        </p:txBody>
      </p:sp>
      <p:sp>
        <p:nvSpPr>
          <p:cNvPr id="4" name="Slide Number Placeholder 3"/>
          <p:cNvSpPr>
            <a:spLocks noGrp="1"/>
          </p:cNvSpPr>
          <p:nvPr>
            <p:ph type="sldNum" sz="quarter" idx="10"/>
          </p:nvPr>
        </p:nvSpPr>
        <p:spPr/>
        <p:txBody>
          <a:bodyPr/>
          <a:lstStyle/>
          <a:p>
            <a:fld id="{1A75B590-2582-2D4A-A248-049E46AD1403}" type="slidenum">
              <a:rPr lang="en-US" smtClean="0"/>
              <a:t>12</a:t>
            </a:fld>
            <a:endParaRPr lang="en-US"/>
          </a:p>
        </p:txBody>
      </p:sp>
    </p:spTree>
    <p:extLst>
      <p:ext uri="{BB962C8B-B14F-4D97-AF65-F5344CB8AC3E}">
        <p14:creationId xmlns:p14="http://schemas.microsoft.com/office/powerpoint/2010/main" val="27411490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A75B590-2582-2D4A-A248-049E46AD1403}" type="slidenum">
              <a:rPr lang="en-US" smtClean="0"/>
              <a:t>13</a:t>
            </a:fld>
            <a:endParaRPr lang="en-US"/>
          </a:p>
        </p:txBody>
      </p:sp>
    </p:spTree>
    <p:extLst>
      <p:ext uri="{BB962C8B-B14F-4D97-AF65-F5344CB8AC3E}">
        <p14:creationId xmlns:p14="http://schemas.microsoft.com/office/powerpoint/2010/main" val="27411490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In true</a:t>
            </a:r>
            <a:r>
              <a:rPr lang="en-US" baseline="0" dirty="0" smtClean="0"/>
              <a:t> SDP fashion, as team 8 our name of course had to be some kind of pun on the number 8 is it’s resemblance to infinity.</a:t>
            </a:r>
            <a:endParaRPr lang="en-US" dirty="0" smtClean="0"/>
          </a:p>
          <a:p>
            <a:endParaRPr lang="en-US" dirty="0"/>
          </a:p>
        </p:txBody>
      </p:sp>
      <p:sp>
        <p:nvSpPr>
          <p:cNvPr id="4" name="Slide Number Placeholder 3"/>
          <p:cNvSpPr>
            <a:spLocks noGrp="1"/>
          </p:cNvSpPr>
          <p:nvPr>
            <p:ph type="sldNum" sz="quarter" idx="10"/>
          </p:nvPr>
        </p:nvSpPr>
        <p:spPr/>
        <p:txBody>
          <a:bodyPr/>
          <a:lstStyle/>
          <a:p>
            <a:fld id="{1A75B590-2582-2D4A-A248-049E46AD1403}" type="slidenum">
              <a:rPr lang="en-US" smtClean="0"/>
              <a:t>2</a:t>
            </a:fld>
            <a:endParaRPr lang="en-US"/>
          </a:p>
        </p:txBody>
      </p:sp>
    </p:spTree>
    <p:extLst>
      <p:ext uri="{BB962C8B-B14F-4D97-AF65-F5344CB8AC3E}">
        <p14:creationId xmlns:p14="http://schemas.microsoft.com/office/powerpoint/2010/main" val="30191686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a:t>
            </a:r>
            <a:r>
              <a:rPr lang="en-US" baseline="0" dirty="0" smtClean="0"/>
              <a:t> of all, I’ll take you through some of the high points of the project for out team. Then I’m going to show you some of the iterations we underwent throughout the SDP process and how the system evolved from commit 1, to commit 554 (change as </a:t>
            </a:r>
            <a:r>
              <a:rPr lang="en-US" baseline="0" dirty="0" err="1" smtClean="0"/>
              <a:t>necceary</a:t>
            </a:r>
            <a:r>
              <a:rPr lang="en-US" baseline="0" dirty="0" smtClean="0"/>
              <a:t>).</a:t>
            </a:r>
          </a:p>
          <a:p>
            <a:r>
              <a:rPr lang="en-US" baseline="0" dirty="0" smtClean="0"/>
              <a:t>Then I’m going to give you an insight into how and why we worked so well together as a team.</a:t>
            </a:r>
            <a:endParaRPr lang="en-US" dirty="0"/>
          </a:p>
        </p:txBody>
      </p:sp>
      <p:sp>
        <p:nvSpPr>
          <p:cNvPr id="4" name="Slide Number Placeholder 3"/>
          <p:cNvSpPr>
            <a:spLocks noGrp="1"/>
          </p:cNvSpPr>
          <p:nvPr>
            <p:ph type="sldNum" sz="quarter" idx="10"/>
          </p:nvPr>
        </p:nvSpPr>
        <p:spPr/>
        <p:txBody>
          <a:bodyPr/>
          <a:lstStyle/>
          <a:p>
            <a:fld id="{1A75B590-2582-2D4A-A248-049E46AD1403}" type="slidenum">
              <a:rPr lang="en-US" smtClean="0"/>
              <a:t>3</a:t>
            </a:fld>
            <a:endParaRPr lang="en-US"/>
          </a:p>
        </p:txBody>
      </p:sp>
    </p:spTree>
    <p:extLst>
      <p:ext uri="{BB962C8B-B14F-4D97-AF65-F5344CB8AC3E}">
        <p14:creationId xmlns:p14="http://schemas.microsoft.com/office/powerpoint/2010/main" val="27411490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A75B590-2582-2D4A-A248-049E46AD1403}" type="slidenum">
              <a:rPr lang="en-US" smtClean="0"/>
              <a:t>4</a:t>
            </a:fld>
            <a:endParaRPr lang="en-US"/>
          </a:p>
        </p:txBody>
      </p:sp>
    </p:spTree>
    <p:extLst>
      <p:ext uri="{BB962C8B-B14F-4D97-AF65-F5344CB8AC3E}">
        <p14:creationId xmlns:p14="http://schemas.microsoft.com/office/powerpoint/2010/main" val="27411490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A75B590-2582-2D4A-A248-049E46AD1403}" type="slidenum">
              <a:rPr lang="en-US" smtClean="0"/>
              <a:t>5</a:t>
            </a:fld>
            <a:endParaRPr lang="en-US"/>
          </a:p>
        </p:txBody>
      </p:sp>
    </p:spTree>
    <p:extLst>
      <p:ext uri="{BB962C8B-B14F-4D97-AF65-F5344CB8AC3E}">
        <p14:creationId xmlns:p14="http://schemas.microsoft.com/office/powerpoint/2010/main" val="27411490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A75B590-2582-2D4A-A248-049E46AD1403}" type="slidenum">
              <a:rPr lang="en-US" smtClean="0"/>
              <a:t>6</a:t>
            </a:fld>
            <a:endParaRPr lang="en-US"/>
          </a:p>
        </p:txBody>
      </p:sp>
    </p:spTree>
    <p:extLst>
      <p:ext uri="{BB962C8B-B14F-4D97-AF65-F5344CB8AC3E}">
        <p14:creationId xmlns:p14="http://schemas.microsoft.com/office/powerpoint/2010/main" val="27411490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a:buNone/>
            </a:pPr>
            <a:r>
              <a:rPr lang="en-US" sz="1200" dirty="0" smtClean="0"/>
              <a:t>The</a:t>
            </a:r>
            <a:r>
              <a:rPr lang="en-US" sz="1200" baseline="0" dirty="0" smtClean="0"/>
              <a:t> Convex Hull code cuts out everything in the image we don’t need to look at, optimizing the vision processing, also calculates the section boundary points.</a:t>
            </a:r>
          </a:p>
          <a:p>
            <a:pPr marL="0" indent="0">
              <a:buFont typeface="Arial"/>
              <a:buNone/>
            </a:pPr>
            <a:r>
              <a:rPr lang="en-US" sz="1200" baseline="0" dirty="0" smtClean="0"/>
              <a:t>By updating at 62x/s and only drawing at 15x/s we further speed up the system.</a:t>
            </a:r>
          </a:p>
          <a:p>
            <a:pPr marL="0" indent="0">
              <a:buFont typeface="Arial"/>
              <a:buNone/>
            </a:pPr>
            <a:r>
              <a:rPr lang="en-US" sz="1200" baseline="0" dirty="0" smtClean="0"/>
              <a:t>The Vision can predict where the ball is going to be after a rebound so the robots can defend against attacks effectively even with sneaky attack methods.</a:t>
            </a:r>
          </a:p>
          <a:p>
            <a:pPr marL="0" indent="0">
              <a:buFont typeface="Arial"/>
              <a:buNone/>
            </a:pPr>
            <a:r>
              <a:rPr lang="en-US" sz="1200" baseline="0" dirty="0" smtClean="0"/>
              <a:t>System uses a fast K-means method to accurately determine green plates against a a green pitch and ignores rogue outliers.</a:t>
            </a:r>
          </a:p>
          <a:p>
            <a:pPr marL="0" indent="0">
              <a:buFont typeface="Arial"/>
              <a:buNone/>
            </a:pPr>
            <a:endParaRPr lang="en-US" sz="1200" dirty="0" smtClean="0"/>
          </a:p>
        </p:txBody>
      </p:sp>
      <p:sp>
        <p:nvSpPr>
          <p:cNvPr id="4" name="Slide Number Placeholder 3"/>
          <p:cNvSpPr>
            <a:spLocks noGrp="1"/>
          </p:cNvSpPr>
          <p:nvPr>
            <p:ph type="sldNum" sz="quarter" idx="10"/>
          </p:nvPr>
        </p:nvSpPr>
        <p:spPr/>
        <p:txBody>
          <a:bodyPr/>
          <a:lstStyle/>
          <a:p>
            <a:fld id="{1A75B590-2582-2D4A-A248-049E46AD1403}" type="slidenum">
              <a:rPr lang="en-US" smtClean="0"/>
              <a:t>7</a:t>
            </a:fld>
            <a:endParaRPr lang="en-US"/>
          </a:p>
        </p:txBody>
      </p:sp>
    </p:spTree>
    <p:extLst>
      <p:ext uri="{BB962C8B-B14F-4D97-AF65-F5344CB8AC3E}">
        <p14:creationId xmlns:p14="http://schemas.microsoft.com/office/powerpoint/2010/main" val="27411490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a:t>
            </a:r>
            <a:r>
              <a:rPr lang="en-US" baseline="0" dirty="0" smtClean="0"/>
              <a:t> of all, I’ll take you through some of the high points of the project for out team. Then I’m going to show you some of the iterations we underwent throughout the SDP process and how the system evolved from commit 1, to commit 554 (change as </a:t>
            </a:r>
            <a:r>
              <a:rPr lang="en-US" baseline="0" dirty="0" err="1" smtClean="0"/>
              <a:t>necceary</a:t>
            </a:r>
            <a:r>
              <a:rPr lang="en-US" baseline="0" dirty="0" smtClean="0"/>
              <a:t>).</a:t>
            </a:r>
          </a:p>
          <a:p>
            <a:r>
              <a:rPr lang="en-US" baseline="0" dirty="0" smtClean="0"/>
              <a:t>Then I’m going to give you an insight into how and why we worked so well together as a team.</a:t>
            </a:r>
            <a:endParaRPr lang="en-US" dirty="0"/>
          </a:p>
        </p:txBody>
      </p:sp>
      <p:sp>
        <p:nvSpPr>
          <p:cNvPr id="4" name="Slide Number Placeholder 3"/>
          <p:cNvSpPr>
            <a:spLocks noGrp="1"/>
          </p:cNvSpPr>
          <p:nvPr>
            <p:ph type="sldNum" sz="quarter" idx="10"/>
          </p:nvPr>
        </p:nvSpPr>
        <p:spPr/>
        <p:txBody>
          <a:bodyPr/>
          <a:lstStyle/>
          <a:p>
            <a:fld id="{1A75B590-2582-2D4A-A248-049E46AD1403}" type="slidenum">
              <a:rPr lang="en-US" smtClean="0"/>
              <a:t>8</a:t>
            </a:fld>
            <a:endParaRPr lang="en-US"/>
          </a:p>
        </p:txBody>
      </p:sp>
    </p:spTree>
    <p:extLst>
      <p:ext uri="{BB962C8B-B14F-4D97-AF65-F5344CB8AC3E}">
        <p14:creationId xmlns:p14="http://schemas.microsoft.com/office/powerpoint/2010/main" val="27411490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A75B590-2582-2D4A-A248-049E46AD1403}" type="slidenum">
              <a:rPr lang="en-US" smtClean="0"/>
              <a:t>9</a:t>
            </a:fld>
            <a:endParaRPr lang="en-US"/>
          </a:p>
        </p:txBody>
      </p:sp>
    </p:spTree>
    <p:extLst>
      <p:ext uri="{BB962C8B-B14F-4D97-AF65-F5344CB8AC3E}">
        <p14:creationId xmlns:p14="http://schemas.microsoft.com/office/powerpoint/2010/main" val="27411490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GB"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smtClean="0"/>
              <a:t>Click to edit Master subtitle style</a:t>
            </a:r>
            <a:endParaRPr lang="en-US"/>
          </a:p>
        </p:txBody>
      </p:sp>
      <p:sp>
        <p:nvSpPr>
          <p:cNvPr id="4" name="Date Placeholder 3"/>
          <p:cNvSpPr>
            <a:spLocks noGrp="1"/>
          </p:cNvSpPr>
          <p:nvPr>
            <p:ph type="dt" sz="half" idx="10"/>
          </p:nvPr>
        </p:nvSpPr>
        <p:spPr/>
        <p:txBody>
          <a:bodyPr/>
          <a:lstStyle/>
          <a:p>
            <a:fld id="{2C5A36C0-92D1-A049-9A17-81456A3C36F9}" type="datetimeFigureOut">
              <a:rPr lang="en-US" smtClean="0"/>
              <a:t>26/03/2014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0779FA-291F-C24C-9945-E1DE897000CE}" type="slidenum">
              <a:rPr lang="en-US" smtClean="0"/>
              <a:t>‹#›</a:t>
            </a:fld>
            <a:endParaRPr lang="en-US"/>
          </a:p>
        </p:txBody>
      </p:sp>
    </p:spTree>
    <p:extLst>
      <p:ext uri="{BB962C8B-B14F-4D97-AF65-F5344CB8AC3E}">
        <p14:creationId xmlns:p14="http://schemas.microsoft.com/office/powerpoint/2010/main" val="4041753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10"/>
          </p:nvPr>
        </p:nvSpPr>
        <p:spPr/>
        <p:txBody>
          <a:bodyPr/>
          <a:lstStyle/>
          <a:p>
            <a:fld id="{2C5A36C0-92D1-A049-9A17-81456A3C36F9}" type="datetimeFigureOut">
              <a:rPr lang="en-US" smtClean="0"/>
              <a:t>26/03/2014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0779FA-291F-C24C-9945-E1DE897000CE}" type="slidenum">
              <a:rPr lang="en-US" smtClean="0"/>
              <a:t>‹#›</a:t>
            </a:fld>
            <a:endParaRPr lang="en-US"/>
          </a:p>
        </p:txBody>
      </p:sp>
    </p:spTree>
    <p:extLst>
      <p:ext uri="{BB962C8B-B14F-4D97-AF65-F5344CB8AC3E}">
        <p14:creationId xmlns:p14="http://schemas.microsoft.com/office/powerpoint/2010/main" val="36006278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GB"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10"/>
          </p:nvPr>
        </p:nvSpPr>
        <p:spPr/>
        <p:txBody>
          <a:bodyPr/>
          <a:lstStyle/>
          <a:p>
            <a:fld id="{2C5A36C0-92D1-A049-9A17-81456A3C36F9}" type="datetimeFigureOut">
              <a:rPr lang="en-US" smtClean="0"/>
              <a:t>26/03/2014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0779FA-291F-C24C-9945-E1DE897000CE}" type="slidenum">
              <a:rPr lang="en-US" smtClean="0"/>
              <a:t>‹#›</a:t>
            </a:fld>
            <a:endParaRPr lang="en-US"/>
          </a:p>
        </p:txBody>
      </p:sp>
    </p:spTree>
    <p:extLst>
      <p:ext uri="{BB962C8B-B14F-4D97-AF65-F5344CB8AC3E}">
        <p14:creationId xmlns:p14="http://schemas.microsoft.com/office/powerpoint/2010/main" val="8819258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idx="1"/>
          </p:nvPr>
        </p:nvSpPr>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10"/>
          </p:nvPr>
        </p:nvSpPr>
        <p:spPr/>
        <p:txBody>
          <a:bodyPr/>
          <a:lstStyle/>
          <a:p>
            <a:fld id="{2C5A36C0-92D1-A049-9A17-81456A3C36F9}" type="datetimeFigureOut">
              <a:rPr lang="en-US" smtClean="0"/>
              <a:t>26/03/2014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0779FA-291F-C24C-9945-E1DE897000CE}" type="slidenum">
              <a:rPr lang="en-US" smtClean="0"/>
              <a:t>‹#›</a:t>
            </a:fld>
            <a:endParaRPr lang="en-US"/>
          </a:p>
        </p:txBody>
      </p:sp>
    </p:spTree>
    <p:extLst>
      <p:ext uri="{BB962C8B-B14F-4D97-AF65-F5344CB8AC3E}">
        <p14:creationId xmlns:p14="http://schemas.microsoft.com/office/powerpoint/2010/main" val="27875746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GB"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smtClean="0"/>
              <a:t>Click to edit Master text styles</a:t>
            </a:r>
          </a:p>
        </p:txBody>
      </p:sp>
      <p:sp>
        <p:nvSpPr>
          <p:cNvPr id="4" name="Date Placeholder 3"/>
          <p:cNvSpPr>
            <a:spLocks noGrp="1"/>
          </p:cNvSpPr>
          <p:nvPr>
            <p:ph type="dt" sz="half" idx="10"/>
          </p:nvPr>
        </p:nvSpPr>
        <p:spPr/>
        <p:txBody>
          <a:bodyPr/>
          <a:lstStyle/>
          <a:p>
            <a:fld id="{2C5A36C0-92D1-A049-9A17-81456A3C36F9}" type="datetimeFigureOut">
              <a:rPr lang="en-US" smtClean="0"/>
              <a:t>26/03/2014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0779FA-291F-C24C-9945-E1DE897000CE}" type="slidenum">
              <a:rPr lang="en-US" smtClean="0"/>
              <a:t>‹#›</a:t>
            </a:fld>
            <a:endParaRPr lang="en-US"/>
          </a:p>
        </p:txBody>
      </p:sp>
    </p:spTree>
    <p:extLst>
      <p:ext uri="{BB962C8B-B14F-4D97-AF65-F5344CB8AC3E}">
        <p14:creationId xmlns:p14="http://schemas.microsoft.com/office/powerpoint/2010/main" val="25541166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Date Placeholder 4"/>
          <p:cNvSpPr>
            <a:spLocks noGrp="1"/>
          </p:cNvSpPr>
          <p:nvPr>
            <p:ph type="dt" sz="half" idx="10"/>
          </p:nvPr>
        </p:nvSpPr>
        <p:spPr/>
        <p:txBody>
          <a:bodyPr/>
          <a:lstStyle/>
          <a:p>
            <a:fld id="{2C5A36C0-92D1-A049-9A17-81456A3C36F9}" type="datetimeFigureOut">
              <a:rPr lang="en-US" smtClean="0"/>
              <a:t>26/03/2014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F0779FA-291F-C24C-9945-E1DE897000CE}" type="slidenum">
              <a:rPr lang="en-US" smtClean="0"/>
              <a:t>‹#›</a:t>
            </a:fld>
            <a:endParaRPr lang="en-US"/>
          </a:p>
        </p:txBody>
      </p:sp>
    </p:spTree>
    <p:extLst>
      <p:ext uri="{BB962C8B-B14F-4D97-AF65-F5344CB8AC3E}">
        <p14:creationId xmlns:p14="http://schemas.microsoft.com/office/powerpoint/2010/main" val="17779160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7" name="Date Placeholder 6"/>
          <p:cNvSpPr>
            <a:spLocks noGrp="1"/>
          </p:cNvSpPr>
          <p:nvPr>
            <p:ph type="dt" sz="half" idx="10"/>
          </p:nvPr>
        </p:nvSpPr>
        <p:spPr/>
        <p:txBody>
          <a:bodyPr/>
          <a:lstStyle/>
          <a:p>
            <a:fld id="{2C5A36C0-92D1-A049-9A17-81456A3C36F9}" type="datetimeFigureOut">
              <a:rPr lang="en-US" smtClean="0"/>
              <a:t>26/03/2014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F0779FA-291F-C24C-9945-E1DE897000CE}" type="slidenum">
              <a:rPr lang="en-US" smtClean="0"/>
              <a:t>‹#›</a:t>
            </a:fld>
            <a:endParaRPr lang="en-US"/>
          </a:p>
        </p:txBody>
      </p:sp>
    </p:spTree>
    <p:extLst>
      <p:ext uri="{BB962C8B-B14F-4D97-AF65-F5344CB8AC3E}">
        <p14:creationId xmlns:p14="http://schemas.microsoft.com/office/powerpoint/2010/main" val="38206653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Date Placeholder 2"/>
          <p:cNvSpPr>
            <a:spLocks noGrp="1"/>
          </p:cNvSpPr>
          <p:nvPr>
            <p:ph type="dt" sz="half" idx="10"/>
          </p:nvPr>
        </p:nvSpPr>
        <p:spPr/>
        <p:txBody>
          <a:bodyPr/>
          <a:lstStyle/>
          <a:p>
            <a:fld id="{2C5A36C0-92D1-A049-9A17-81456A3C36F9}" type="datetimeFigureOut">
              <a:rPr lang="en-US" smtClean="0"/>
              <a:t>26/03/2014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F0779FA-291F-C24C-9945-E1DE897000CE}" type="slidenum">
              <a:rPr lang="en-US" smtClean="0"/>
              <a:t>‹#›</a:t>
            </a:fld>
            <a:endParaRPr lang="en-US"/>
          </a:p>
        </p:txBody>
      </p:sp>
    </p:spTree>
    <p:extLst>
      <p:ext uri="{BB962C8B-B14F-4D97-AF65-F5344CB8AC3E}">
        <p14:creationId xmlns:p14="http://schemas.microsoft.com/office/powerpoint/2010/main" val="38430143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C5A36C0-92D1-A049-9A17-81456A3C36F9}" type="datetimeFigureOut">
              <a:rPr lang="en-US" smtClean="0"/>
              <a:t>26/03/2014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F0779FA-291F-C24C-9945-E1DE897000CE}" type="slidenum">
              <a:rPr lang="en-US" smtClean="0"/>
              <a:t>‹#›</a:t>
            </a:fld>
            <a:endParaRPr lang="en-US"/>
          </a:p>
        </p:txBody>
      </p:sp>
    </p:spTree>
    <p:extLst>
      <p:ext uri="{BB962C8B-B14F-4D97-AF65-F5344CB8AC3E}">
        <p14:creationId xmlns:p14="http://schemas.microsoft.com/office/powerpoint/2010/main" val="25844361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GB"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
        <p:nvSpPr>
          <p:cNvPr id="5" name="Date Placeholder 4"/>
          <p:cNvSpPr>
            <a:spLocks noGrp="1"/>
          </p:cNvSpPr>
          <p:nvPr>
            <p:ph type="dt" sz="half" idx="10"/>
          </p:nvPr>
        </p:nvSpPr>
        <p:spPr/>
        <p:txBody>
          <a:bodyPr/>
          <a:lstStyle/>
          <a:p>
            <a:fld id="{2C5A36C0-92D1-A049-9A17-81456A3C36F9}" type="datetimeFigureOut">
              <a:rPr lang="en-US" smtClean="0"/>
              <a:t>26/03/2014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F0779FA-291F-C24C-9945-E1DE897000CE}" type="slidenum">
              <a:rPr lang="en-US" smtClean="0"/>
              <a:t>‹#›</a:t>
            </a:fld>
            <a:endParaRPr lang="en-US"/>
          </a:p>
        </p:txBody>
      </p:sp>
    </p:spTree>
    <p:extLst>
      <p:ext uri="{BB962C8B-B14F-4D97-AF65-F5344CB8AC3E}">
        <p14:creationId xmlns:p14="http://schemas.microsoft.com/office/powerpoint/2010/main" val="1168510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GB"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
        <p:nvSpPr>
          <p:cNvPr id="5" name="Date Placeholder 4"/>
          <p:cNvSpPr>
            <a:spLocks noGrp="1"/>
          </p:cNvSpPr>
          <p:nvPr>
            <p:ph type="dt" sz="half" idx="10"/>
          </p:nvPr>
        </p:nvSpPr>
        <p:spPr/>
        <p:txBody>
          <a:bodyPr/>
          <a:lstStyle/>
          <a:p>
            <a:fld id="{2C5A36C0-92D1-A049-9A17-81456A3C36F9}" type="datetimeFigureOut">
              <a:rPr lang="en-US" smtClean="0"/>
              <a:t>26/03/2014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F0779FA-291F-C24C-9945-E1DE897000CE}" type="slidenum">
              <a:rPr lang="en-US" smtClean="0"/>
              <a:t>‹#›</a:t>
            </a:fld>
            <a:endParaRPr lang="en-US"/>
          </a:p>
        </p:txBody>
      </p:sp>
    </p:spTree>
    <p:extLst>
      <p:ext uri="{BB962C8B-B14F-4D97-AF65-F5344CB8AC3E}">
        <p14:creationId xmlns:p14="http://schemas.microsoft.com/office/powerpoint/2010/main" val="2634266983"/>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GB"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C5A36C0-92D1-A049-9A17-81456A3C36F9}" type="datetimeFigureOut">
              <a:rPr lang="en-US" smtClean="0"/>
              <a:t>26/03/2014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F0779FA-291F-C24C-9945-E1DE897000CE}" type="slidenum">
              <a:rPr lang="en-US" smtClean="0"/>
              <a:t>‹#›</a:t>
            </a:fld>
            <a:endParaRPr lang="en-US"/>
          </a:p>
        </p:txBody>
      </p:sp>
    </p:spTree>
    <p:extLst>
      <p:ext uri="{BB962C8B-B14F-4D97-AF65-F5344CB8AC3E}">
        <p14:creationId xmlns:p14="http://schemas.microsoft.com/office/powerpoint/2010/main" val="74473494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4" Type="http://schemas.microsoft.com/office/2007/relationships/hdphoto" Target="../media/hdphoto1.wdp"/><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8.jpg"/><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2.png"/><Relationship Id="rId5" Type="http://schemas.openxmlformats.org/officeDocument/2006/relationships/image" Target="../media/image10.png"/><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4" Type="http://schemas.microsoft.com/office/2007/relationships/hdphoto" Target="../media/hdphoto1.wdp"/><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g"/><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4.jpg"/><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g"/><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6.jpg"/><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9.xml"/><Relationship Id="rId5" Type="http://schemas.openxmlformats.org/officeDocument/2006/relationships/image" Target="../media/image2.png"/><Relationship Id="rId6" Type="http://schemas.openxmlformats.org/officeDocument/2006/relationships/image" Target="../media/image7.png"/><Relationship Id="rId1" Type="http://schemas.microsoft.com/office/2007/relationships/media" Target="../media/media1.mp4"/><Relationship Id="rId2" Type="http://schemas.openxmlformats.org/officeDocument/2006/relationships/video" Target="../media/media1.mp4"/></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1.png"/>
          <p:cNvPicPr>
            <a:picLocks noChangeAspect="1"/>
          </p:cNvPicPr>
          <p:nvPr/>
        </p:nvPicPr>
        <p:blipFill>
          <a:blip r:embed="rId3">
            <a:extLst>
              <a:ext uri="{BEBA8EAE-BF5A-486C-A8C5-ECC9F3942E4B}">
                <a14:imgProps xmlns:a14="http://schemas.microsoft.com/office/drawing/2010/main">
                  <a14:imgLayer r:embed="rId4">
                    <a14:imgEffect>
                      <a14:sharpenSoften amount="20000"/>
                    </a14:imgEffect>
                    <a14:imgEffect>
                      <a14:brightnessContrast contrast="26000"/>
                    </a14:imgEffect>
                  </a14:imgLayer>
                </a14:imgProps>
              </a:ext>
              <a:ext uri="{28A0092B-C50C-407E-A947-70E740481C1C}">
                <a14:useLocalDpi xmlns:a14="http://schemas.microsoft.com/office/drawing/2010/main" val="0"/>
              </a:ext>
            </a:extLst>
          </a:blip>
          <a:stretch>
            <a:fillRect/>
          </a:stretch>
        </p:blipFill>
        <p:spPr>
          <a:xfrm>
            <a:off x="636509" y="737825"/>
            <a:ext cx="7885088" cy="2876790"/>
          </a:xfrm>
          <a:prstGeom prst="rect">
            <a:avLst/>
          </a:prstGeom>
        </p:spPr>
      </p:pic>
    </p:spTree>
    <p:extLst>
      <p:ext uri="{BB962C8B-B14F-4D97-AF65-F5344CB8AC3E}">
        <p14:creationId xmlns:p14="http://schemas.microsoft.com/office/powerpoint/2010/main" val="3993192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iagram1.png"/>
          <p:cNvPicPr>
            <a:picLocks noChangeAspect="1"/>
          </p:cNvPicPr>
          <p:nvPr/>
        </p:nvPicPr>
        <p:blipFill rotWithShape="1">
          <a:blip r:embed="rId3">
            <a:extLst>
              <a:ext uri="{28A0092B-C50C-407E-A947-70E740481C1C}">
                <a14:useLocalDpi xmlns:a14="http://schemas.microsoft.com/office/drawing/2010/main" val="0"/>
              </a:ext>
            </a:extLst>
          </a:blip>
          <a:srcRect l="65645" t="8677" r="802" b="2184"/>
          <a:stretch/>
        </p:blipFill>
        <p:spPr>
          <a:xfrm rot="10800000">
            <a:off x="7581600" y="5234400"/>
            <a:ext cx="1526400" cy="1479600"/>
          </a:xfrm>
          <a:prstGeom prst="rect">
            <a:avLst/>
          </a:prstGeom>
        </p:spPr>
      </p:pic>
      <p:sp>
        <p:nvSpPr>
          <p:cNvPr id="3" name="TextBox 2"/>
          <p:cNvSpPr txBox="1"/>
          <p:nvPr/>
        </p:nvSpPr>
        <p:spPr>
          <a:xfrm>
            <a:off x="1563754" y="626962"/>
            <a:ext cx="5998308" cy="461665"/>
          </a:xfrm>
          <a:prstGeom prst="rect">
            <a:avLst/>
          </a:prstGeom>
          <a:noFill/>
        </p:spPr>
        <p:txBody>
          <a:bodyPr wrap="square" rtlCol="0">
            <a:spAutoFit/>
          </a:bodyPr>
          <a:lstStyle/>
          <a:p>
            <a:pPr algn="ctr"/>
            <a:r>
              <a:rPr lang="en-US" sz="2400" dirty="0" smtClean="0">
                <a:latin typeface="Garamond"/>
                <a:cs typeface="Garamond"/>
              </a:rPr>
              <a:t>First Grabber (Beetle Design)</a:t>
            </a:r>
          </a:p>
        </p:txBody>
      </p:sp>
      <p:pic>
        <p:nvPicPr>
          <p:cNvPr id="4" name="Picture 3" descr="2.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7348" y="1706790"/>
            <a:ext cx="4776138" cy="3840606"/>
          </a:xfrm>
          <a:prstGeom prst="rect">
            <a:avLst/>
          </a:prstGeom>
        </p:spPr>
      </p:pic>
      <p:sp>
        <p:nvSpPr>
          <p:cNvPr id="7" name="TextBox 6"/>
          <p:cNvSpPr txBox="1"/>
          <p:nvPr/>
        </p:nvSpPr>
        <p:spPr>
          <a:xfrm>
            <a:off x="5583285" y="1706790"/>
            <a:ext cx="2824487" cy="2123658"/>
          </a:xfrm>
          <a:prstGeom prst="rect">
            <a:avLst/>
          </a:prstGeom>
          <a:noFill/>
        </p:spPr>
        <p:txBody>
          <a:bodyPr wrap="square" rtlCol="0">
            <a:spAutoFit/>
          </a:bodyPr>
          <a:lstStyle/>
          <a:p>
            <a:pPr marL="285750" indent="-285750">
              <a:buFont typeface="Arial"/>
              <a:buChar char="•"/>
            </a:pPr>
            <a:r>
              <a:rPr lang="en-US" sz="1200" dirty="0" smtClean="0"/>
              <a:t>First design that used a ‘grabber’ so that the robots could dribble with the ball.</a:t>
            </a:r>
          </a:p>
          <a:p>
            <a:pPr marL="285750" indent="-285750">
              <a:buFont typeface="Arial"/>
              <a:buChar char="•"/>
            </a:pPr>
            <a:endParaRPr lang="en-US" sz="1200" dirty="0"/>
          </a:p>
          <a:p>
            <a:pPr marL="285750" indent="-285750">
              <a:buFont typeface="Arial"/>
              <a:buChar char="•"/>
            </a:pPr>
            <a:r>
              <a:rPr lang="en-US" sz="1200" dirty="0" smtClean="0"/>
              <a:t>Able to now line up shots and passes more accurately without losing the ball.</a:t>
            </a:r>
          </a:p>
          <a:p>
            <a:pPr marL="285750" indent="-285750">
              <a:buFont typeface="Arial"/>
              <a:buChar char="•"/>
            </a:pPr>
            <a:endParaRPr lang="en-US" sz="1200" dirty="0"/>
          </a:p>
          <a:p>
            <a:pPr marL="285750" indent="-285750">
              <a:buFont typeface="Arial"/>
              <a:buChar char="•"/>
            </a:pPr>
            <a:r>
              <a:rPr lang="en-US" sz="1200" dirty="0" smtClean="0"/>
              <a:t>However, the gearing system reduced the power of the kick significantly so this was temporary design.</a:t>
            </a:r>
            <a:endParaRPr lang="en-US" sz="1200" dirty="0"/>
          </a:p>
        </p:txBody>
      </p:sp>
    </p:spTree>
    <p:extLst>
      <p:ext uri="{BB962C8B-B14F-4D97-AF65-F5344CB8AC3E}">
        <p14:creationId xmlns:p14="http://schemas.microsoft.com/office/powerpoint/2010/main" val="4244408215"/>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446415" y="484629"/>
            <a:ext cx="5998308" cy="646331"/>
          </a:xfrm>
          <a:prstGeom prst="rect">
            <a:avLst/>
          </a:prstGeom>
          <a:noFill/>
        </p:spPr>
        <p:txBody>
          <a:bodyPr wrap="square" rtlCol="0">
            <a:spAutoFit/>
          </a:bodyPr>
          <a:lstStyle/>
          <a:p>
            <a:pPr algn="ctr"/>
            <a:r>
              <a:rPr lang="en-US" sz="2400" dirty="0" smtClean="0">
                <a:latin typeface="Garamond"/>
                <a:cs typeface="Garamond"/>
              </a:rPr>
              <a:t>Project Management</a:t>
            </a:r>
          </a:p>
          <a:p>
            <a:endParaRPr lang="en-US" sz="1200" dirty="0">
              <a:latin typeface="Garamond"/>
              <a:cs typeface="Garamond"/>
            </a:endParaRPr>
          </a:p>
        </p:txBody>
      </p:sp>
      <p:pic>
        <p:nvPicPr>
          <p:cNvPr id="4" name="Picture 3" descr="Screen Shot 2014-03-26 at 12.48.57.png"/>
          <p:cNvPicPr>
            <a:picLocks noChangeAspect="1"/>
          </p:cNvPicPr>
          <p:nvPr/>
        </p:nvPicPr>
        <p:blipFill rotWithShape="1">
          <a:blip r:embed="rId3">
            <a:extLst>
              <a:ext uri="{28A0092B-C50C-407E-A947-70E740481C1C}">
                <a14:useLocalDpi xmlns:a14="http://schemas.microsoft.com/office/drawing/2010/main" val="0"/>
              </a:ext>
            </a:extLst>
          </a:blip>
          <a:srcRect l="-2" t="3" r="38979" b="43706"/>
          <a:stretch/>
        </p:blipFill>
        <p:spPr>
          <a:xfrm>
            <a:off x="639522" y="5065429"/>
            <a:ext cx="6518798" cy="1518249"/>
          </a:xfrm>
          <a:prstGeom prst="rect">
            <a:avLst/>
          </a:prstGeom>
        </p:spPr>
      </p:pic>
      <p:pic>
        <p:nvPicPr>
          <p:cNvPr id="5" name="Picture 4" descr="diagram1.png"/>
          <p:cNvPicPr>
            <a:picLocks noChangeAspect="1"/>
          </p:cNvPicPr>
          <p:nvPr/>
        </p:nvPicPr>
        <p:blipFill rotWithShape="1">
          <a:blip r:embed="rId4">
            <a:extLst>
              <a:ext uri="{28A0092B-C50C-407E-A947-70E740481C1C}">
                <a14:useLocalDpi xmlns:a14="http://schemas.microsoft.com/office/drawing/2010/main" val="0"/>
              </a:ext>
            </a:extLst>
          </a:blip>
          <a:srcRect l="65645" t="8677" r="802" b="2184"/>
          <a:stretch/>
        </p:blipFill>
        <p:spPr>
          <a:xfrm rot="10800000">
            <a:off x="7581600" y="5234400"/>
            <a:ext cx="1526400" cy="1479600"/>
          </a:xfrm>
          <a:prstGeom prst="rect">
            <a:avLst/>
          </a:prstGeom>
        </p:spPr>
      </p:pic>
      <p:pic>
        <p:nvPicPr>
          <p:cNvPr id="6" name="Picture 5" descr="Screen Shot 2014-03-26 at 18.00.20.png"/>
          <p:cNvPicPr>
            <a:picLocks noChangeAspect="1"/>
          </p:cNvPicPr>
          <p:nvPr/>
        </p:nvPicPr>
        <p:blipFill rotWithShape="1">
          <a:blip r:embed="rId5">
            <a:extLst>
              <a:ext uri="{28A0092B-C50C-407E-A947-70E740481C1C}">
                <a14:useLocalDpi xmlns:a14="http://schemas.microsoft.com/office/drawing/2010/main" val="0"/>
              </a:ext>
            </a:extLst>
          </a:blip>
          <a:srcRect l="-5" r="65557"/>
          <a:stretch/>
        </p:blipFill>
        <p:spPr>
          <a:xfrm>
            <a:off x="6444723" y="626962"/>
            <a:ext cx="2458800" cy="4147311"/>
          </a:xfrm>
          <a:prstGeom prst="rect">
            <a:avLst/>
          </a:prstGeom>
        </p:spPr>
      </p:pic>
    </p:spTree>
    <p:extLst>
      <p:ext uri="{BB962C8B-B14F-4D97-AF65-F5344CB8AC3E}">
        <p14:creationId xmlns:p14="http://schemas.microsoft.com/office/powerpoint/2010/main" val="27326516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iagram1.png"/>
          <p:cNvPicPr>
            <a:picLocks noChangeAspect="1"/>
          </p:cNvPicPr>
          <p:nvPr/>
        </p:nvPicPr>
        <p:blipFill rotWithShape="1">
          <a:blip r:embed="rId3">
            <a:extLst>
              <a:ext uri="{28A0092B-C50C-407E-A947-70E740481C1C}">
                <a14:useLocalDpi xmlns:a14="http://schemas.microsoft.com/office/drawing/2010/main" val="0"/>
              </a:ext>
            </a:extLst>
          </a:blip>
          <a:srcRect l="65645" t="8677" r="802" b="2184"/>
          <a:stretch/>
        </p:blipFill>
        <p:spPr>
          <a:xfrm rot="10800000">
            <a:off x="7581600" y="5234400"/>
            <a:ext cx="1526400" cy="1479600"/>
          </a:xfrm>
          <a:prstGeom prst="rect">
            <a:avLst/>
          </a:prstGeom>
        </p:spPr>
      </p:pic>
      <p:sp>
        <p:nvSpPr>
          <p:cNvPr id="6" name="TextBox 5"/>
          <p:cNvSpPr txBox="1"/>
          <p:nvPr/>
        </p:nvSpPr>
        <p:spPr>
          <a:xfrm>
            <a:off x="1583292" y="2528239"/>
            <a:ext cx="5998308" cy="1138773"/>
          </a:xfrm>
          <a:prstGeom prst="rect">
            <a:avLst/>
          </a:prstGeom>
          <a:noFill/>
        </p:spPr>
        <p:txBody>
          <a:bodyPr wrap="square" rtlCol="0">
            <a:spAutoFit/>
          </a:bodyPr>
          <a:lstStyle/>
          <a:p>
            <a:pPr algn="ctr"/>
            <a:r>
              <a:rPr lang="en-US" sz="4400" dirty="0" smtClean="0">
                <a:latin typeface="Garamond"/>
                <a:cs typeface="Garamond"/>
              </a:rPr>
              <a:t>High Points</a:t>
            </a:r>
          </a:p>
          <a:p>
            <a:endParaRPr lang="en-US" sz="2400" dirty="0">
              <a:latin typeface="Garamond"/>
              <a:cs typeface="Garamond"/>
            </a:endParaRPr>
          </a:p>
        </p:txBody>
      </p:sp>
    </p:spTree>
    <p:extLst>
      <p:ext uri="{BB962C8B-B14F-4D97-AF65-F5344CB8AC3E}">
        <p14:creationId xmlns:p14="http://schemas.microsoft.com/office/powerpoint/2010/main" val="6121153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iagram1.png"/>
          <p:cNvPicPr>
            <a:picLocks noChangeAspect="1"/>
          </p:cNvPicPr>
          <p:nvPr/>
        </p:nvPicPr>
        <p:blipFill rotWithShape="1">
          <a:blip r:embed="rId3">
            <a:extLst>
              <a:ext uri="{28A0092B-C50C-407E-A947-70E740481C1C}">
                <a14:useLocalDpi xmlns:a14="http://schemas.microsoft.com/office/drawing/2010/main" val="0"/>
              </a:ext>
            </a:extLst>
          </a:blip>
          <a:srcRect l="65645" t="8677" r="802" b="2184"/>
          <a:stretch/>
        </p:blipFill>
        <p:spPr>
          <a:xfrm rot="10800000">
            <a:off x="7581600" y="5234400"/>
            <a:ext cx="1526400" cy="1479600"/>
          </a:xfrm>
          <a:prstGeom prst="rect">
            <a:avLst/>
          </a:prstGeom>
        </p:spPr>
      </p:pic>
    </p:spTree>
    <p:extLst>
      <p:ext uri="{BB962C8B-B14F-4D97-AF65-F5344CB8AC3E}">
        <p14:creationId xmlns:p14="http://schemas.microsoft.com/office/powerpoint/2010/main" val="14767263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1.png"/>
          <p:cNvPicPr>
            <a:picLocks noChangeAspect="1"/>
          </p:cNvPicPr>
          <p:nvPr/>
        </p:nvPicPr>
        <p:blipFill>
          <a:blip r:embed="rId3">
            <a:extLst>
              <a:ext uri="{BEBA8EAE-BF5A-486C-A8C5-ECC9F3942E4B}">
                <a14:imgProps xmlns:a14="http://schemas.microsoft.com/office/drawing/2010/main">
                  <a14:imgLayer r:embed="rId4">
                    <a14:imgEffect>
                      <a14:sharpenSoften amount="20000"/>
                    </a14:imgEffect>
                    <a14:imgEffect>
                      <a14:brightnessContrast contrast="26000"/>
                    </a14:imgEffect>
                  </a14:imgLayer>
                </a14:imgProps>
              </a:ext>
              <a:ext uri="{28A0092B-C50C-407E-A947-70E740481C1C}">
                <a14:useLocalDpi xmlns:a14="http://schemas.microsoft.com/office/drawing/2010/main" val="0"/>
              </a:ext>
            </a:extLst>
          </a:blip>
          <a:stretch>
            <a:fillRect/>
          </a:stretch>
        </p:blipFill>
        <p:spPr>
          <a:xfrm>
            <a:off x="636509" y="737825"/>
            <a:ext cx="7885088" cy="2876790"/>
          </a:xfrm>
          <a:prstGeom prst="rect">
            <a:avLst/>
          </a:prstGeom>
        </p:spPr>
      </p:pic>
      <p:sp>
        <p:nvSpPr>
          <p:cNvPr id="6" name="TextBox 5"/>
          <p:cNvSpPr txBox="1"/>
          <p:nvPr/>
        </p:nvSpPr>
        <p:spPr>
          <a:xfrm>
            <a:off x="3297869" y="4040143"/>
            <a:ext cx="2446439" cy="523220"/>
          </a:xfrm>
          <a:prstGeom prst="rect">
            <a:avLst/>
          </a:prstGeom>
          <a:noFill/>
        </p:spPr>
        <p:txBody>
          <a:bodyPr wrap="square" rtlCol="0">
            <a:spAutoFit/>
          </a:bodyPr>
          <a:lstStyle/>
          <a:p>
            <a:r>
              <a:rPr lang="en-US" sz="2800" dirty="0" smtClean="0">
                <a:latin typeface="Garamond"/>
                <a:cs typeface="Garamond"/>
              </a:rPr>
              <a:t>(SDP aw Yeeee)</a:t>
            </a:r>
          </a:p>
        </p:txBody>
      </p:sp>
    </p:spTree>
    <p:extLst>
      <p:ext uri="{BB962C8B-B14F-4D97-AF65-F5344CB8AC3E}">
        <p14:creationId xmlns:p14="http://schemas.microsoft.com/office/powerpoint/2010/main" val="22362388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iagram1.png"/>
          <p:cNvPicPr>
            <a:picLocks noChangeAspect="1"/>
          </p:cNvPicPr>
          <p:nvPr/>
        </p:nvPicPr>
        <p:blipFill rotWithShape="1">
          <a:blip r:embed="rId3">
            <a:extLst>
              <a:ext uri="{28A0092B-C50C-407E-A947-70E740481C1C}">
                <a14:useLocalDpi xmlns:a14="http://schemas.microsoft.com/office/drawing/2010/main" val="0"/>
              </a:ext>
            </a:extLst>
          </a:blip>
          <a:srcRect l="65645" t="8677" r="802" b="2184"/>
          <a:stretch/>
        </p:blipFill>
        <p:spPr>
          <a:xfrm rot="10800000">
            <a:off x="7581600" y="5234400"/>
            <a:ext cx="1526400" cy="1479600"/>
          </a:xfrm>
          <a:prstGeom prst="rect">
            <a:avLst/>
          </a:prstGeom>
        </p:spPr>
      </p:pic>
      <p:sp>
        <p:nvSpPr>
          <p:cNvPr id="3" name="TextBox 2"/>
          <p:cNvSpPr txBox="1"/>
          <p:nvPr/>
        </p:nvSpPr>
        <p:spPr>
          <a:xfrm>
            <a:off x="0" y="2364153"/>
            <a:ext cx="9108000" cy="3046988"/>
          </a:xfrm>
          <a:prstGeom prst="rect">
            <a:avLst/>
          </a:prstGeom>
          <a:noFill/>
        </p:spPr>
        <p:txBody>
          <a:bodyPr wrap="square" rtlCol="0">
            <a:spAutoFit/>
          </a:bodyPr>
          <a:lstStyle/>
          <a:p>
            <a:pPr marL="342900" indent="-342900" algn="ctr">
              <a:buAutoNum type="arabicPeriod"/>
            </a:pPr>
            <a:r>
              <a:rPr lang="en-US" sz="2400" dirty="0" smtClean="0">
                <a:latin typeface="Garamond"/>
                <a:cs typeface="Garamond"/>
              </a:rPr>
              <a:t>Introduce you to the robots and the backend system.</a:t>
            </a:r>
          </a:p>
          <a:p>
            <a:pPr algn="ctr"/>
            <a:endParaRPr lang="en-US" sz="2400" dirty="0" smtClean="0">
              <a:latin typeface="Garamond"/>
              <a:cs typeface="Garamond"/>
            </a:endParaRPr>
          </a:p>
          <a:p>
            <a:pPr marL="342900" indent="-342900" algn="ctr">
              <a:buAutoNum type="arabicPeriod"/>
            </a:pPr>
            <a:r>
              <a:rPr lang="en-US" sz="2400" dirty="0" smtClean="0">
                <a:latin typeface="Garamond"/>
                <a:cs typeface="Garamond"/>
              </a:rPr>
              <a:t>Show the different stages of evolution.</a:t>
            </a:r>
            <a:endParaRPr lang="en-US" sz="2400" dirty="0">
              <a:latin typeface="Garamond"/>
              <a:cs typeface="Garamond"/>
            </a:endParaRPr>
          </a:p>
          <a:p>
            <a:pPr algn="ctr"/>
            <a:endParaRPr lang="en-US" sz="2400" dirty="0" smtClean="0">
              <a:latin typeface="Garamond"/>
              <a:cs typeface="Garamond"/>
            </a:endParaRPr>
          </a:p>
          <a:p>
            <a:pPr marL="342900" indent="-342900" algn="ctr">
              <a:buAutoNum type="arabicPeriod"/>
            </a:pPr>
            <a:r>
              <a:rPr lang="en-US" sz="2400" dirty="0" smtClean="0">
                <a:latin typeface="Garamond"/>
                <a:cs typeface="Garamond"/>
              </a:rPr>
              <a:t>Take you through the high points of the project.</a:t>
            </a:r>
          </a:p>
          <a:p>
            <a:pPr algn="ctr"/>
            <a:endParaRPr lang="en-US" sz="2400" dirty="0">
              <a:latin typeface="Garamond"/>
              <a:cs typeface="Garamond"/>
            </a:endParaRPr>
          </a:p>
          <a:p>
            <a:pPr algn="ctr"/>
            <a:r>
              <a:rPr lang="en-US" sz="2400" dirty="0" smtClean="0">
                <a:latin typeface="Garamond"/>
                <a:cs typeface="Garamond"/>
              </a:rPr>
              <a:t>4. Give some insight into why we worked well as a team.</a:t>
            </a:r>
          </a:p>
          <a:p>
            <a:pPr algn="ctr"/>
            <a:endParaRPr lang="en-US" sz="2400" dirty="0">
              <a:latin typeface="Garamond"/>
              <a:cs typeface="Garamond"/>
            </a:endParaRPr>
          </a:p>
        </p:txBody>
      </p:sp>
      <p:sp>
        <p:nvSpPr>
          <p:cNvPr id="6" name="TextBox 5"/>
          <p:cNvSpPr txBox="1"/>
          <p:nvPr/>
        </p:nvSpPr>
        <p:spPr>
          <a:xfrm>
            <a:off x="1563754" y="950128"/>
            <a:ext cx="5998308" cy="1138773"/>
          </a:xfrm>
          <a:prstGeom prst="rect">
            <a:avLst/>
          </a:prstGeom>
          <a:noFill/>
        </p:spPr>
        <p:txBody>
          <a:bodyPr wrap="square" rtlCol="0">
            <a:spAutoFit/>
          </a:bodyPr>
          <a:lstStyle/>
          <a:p>
            <a:pPr algn="ctr"/>
            <a:r>
              <a:rPr lang="en-US" sz="4400" dirty="0" smtClean="0">
                <a:latin typeface="Garamond"/>
                <a:cs typeface="Garamond"/>
              </a:rPr>
              <a:t>Aims of this Presentation</a:t>
            </a:r>
          </a:p>
          <a:p>
            <a:endParaRPr lang="en-US" sz="2400" dirty="0">
              <a:latin typeface="Garamond"/>
              <a:cs typeface="Garamond"/>
            </a:endParaRPr>
          </a:p>
        </p:txBody>
      </p:sp>
    </p:spTree>
    <p:extLst>
      <p:ext uri="{BB962C8B-B14F-4D97-AF65-F5344CB8AC3E}">
        <p14:creationId xmlns:p14="http://schemas.microsoft.com/office/powerpoint/2010/main" val="4745715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iagram1.png"/>
          <p:cNvPicPr>
            <a:picLocks noChangeAspect="1"/>
          </p:cNvPicPr>
          <p:nvPr/>
        </p:nvPicPr>
        <p:blipFill rotWithShape="1">
          <a:blip r:embed="rId3">
            <a:extLst>
              <a:ext uri="{28A0092B-C50C-407E-A947-70E740481C1C}">
                <a14:useLocalDpi xmlns:a14="http://schemas.microsoft.com/office/drawing/2010/main" val="0"/>
              </a:ext>
            </a:extLst>
          </a:blip>
          <a:srcRect l="65645" t="8677" r="802" b="2184"/>
          <a:stretch/>
        </p:blipFill>
        <p:spPr>
          <a:xfrm rot="10800000">
            <a:off x="7581600" y="5234400"/>
            <a:ext cx="1526400" cy="1479600"/>
          </a:xfrm>
          <a:prstGeom prst="rect">
            <a:avLst/>
          </a:prstGeom>
        </p:spPr>
      </p:pic>
      <p:sp>
        <p:nvSpPr>
          <p:cNvPr id="3" name="TextBox 2"/>
          <p:cNvSpPr txBox="1"/>
          <p:nvPr/>
        </p:nvSpPr>
        <p:spPr>
          <a:xfrm>
            <a:off x="1563754" y="303796"/>
            <a:ext cx="5998308" cy="646331"/>
          </a:xfrm>
          <a:prstGeom prst="rect">
            <a:avLst/>
          </a:prstGeom>
          <a:noFill/>
        </p:spPr>
        <p:txBody>
          <a:bodyPr wrap="square" rtlCol="0">
            <a:spAutoFit/>
          </a:bodyPr>
          <a:lstStyle/>
          <a:p>
            <a:pPr algn="ctr"/>
            <a:r>
              <a:rPr lang="en-US" sz="2400" dirty="0" smtClean="0">
                <a:latin typeface="Garamond"/>
                <a:cs typeface="Garamond"/>
              </a:rPr>
              <a:t>The Robots</a:t>
            </a:r>
          </a:p>
          <a:p>
            <a:endParaRPr lang="en-US" sz="1200" dirty="0">
              <a:latin typeface="Garamond"/>
              <a:cs typeface="Garamond"/>
            </a:endParaRPr>
          </a:p>
        </p:txBody>
      </p:sp>
      <p:pic>
        <p:nvPicPr>
          <p:cNvPr id="2" name="Picture 1" descr="both_robots_cropped.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7561" y="1295400"/>
            <a:ext cx="8310205" cy="3855312"/>
          </a:xfrm>
          <a:prstGeom prst="rect">
            <a:avLst/>
          </a:prstGeom>
        </p:spPr>
      </p:pic>
    </p:spTree>
    <p:extLst>
      <p:ext uri="{BB962C8B-B14F-4D97-AF65-F5344CB8AC3E}">
        <p14:creationId xmlns:p14="http://schemas.microsoft.com/office/powerpoint/2010/main" val="31955688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iagram1.png"/>
          <p:cNvPicPr>
            <a:picLocks noChangeAspect="1"/>
          </p:cNvPicPr>
          <p:nvPr/>
        </p:nvPicPr>
        <p:blipFill rotWithShape="1">
          <a:blip r:embed="rId3">
            <a:extLst>
              <a:ext uri="{28A0092B-C50C-407E-A947-70E740481C1C}">
                <a14:useLocalDpi xmlns:a14="http://schemas.microsoft.com/office/drawing/2010/main" val="0"/>
              </a:ext>
            </a:extLst>
          </a:blip>
          <a:srcRect l="65645" t="8677" r="802" b="2184"/>
          <a:stretch/>
        </p:blipFill>
        <p:spPr>
          <a:xfrm rot="10800000">
            <a:off x="7581600" y="5234400"/>
            <a:ext cx="1526400" cy="1479600"/>
          </a:xfrm>
          <a:prstGeom prst="rect">
            <a:avLst/>
          </a:prstGeom>
        </p:spPr>
      </p:pic>
      <p:sp>
        <p:nvSpPr>
          <p:cNvPr id="3" name="TextBox 2"/>
          <p:cNvSpPr txBox="1"/>
          <p:nvPr/>
        </p:nvSpPr>
        <p:spPr>
          <a:xfrm>
            <a:off x="1563754" y="303796"/>
            <a:ext cx="5998308" cy="646331"/>
          </a:xfrm>
          <a:prstGeom prst="rect">
            <a:avLst/>
          </a:prstGeom>
          <a:noFill/>
        </p:spPr>
        <p:txBody>
          <a:bodyPr wrap="square" rtlCol="0">
            <a:spAutoFit/>
          </a:bodyPr>
          <a:lstStyle/>
          <a:p>
            <a:pPr algn="ctr"/>
            <a:r>
              <a:rPr lang="en-US" sz="2400" dirty="0" smtClean="0">
                <a:latin typeface="Garamond"/>
                <a:cs typeface="Garamond"/>
              </a:rPr>
              <a:t>The Robots</a:t>
            </a:r>
          </a:p>
          <a:p>
            <a:endParaRPr lang="en-US" sz="1200" dirty="0">
              <a:latin typeface="Garamond"/>
              <a:cs typeface="Garamond"/>
            </a:endParaRPr>
          </a:p>
        </p:txBody>
      </p:sp>
      <p:pic>
        <p:nvPicPr>
          <p:cNvPr id="4" name="Picture 3" descr="IMG_3064.jpg"/>
          <p:cNvPicPr>
            <a:picLocks noChangeAspect="1"/>
          </p:cNvPicPr>
          <p:nvPr/>
        </p:nvPicPr>
        <p:blipFill rotWithShape="1">
          <a:blip r:embed="rId4">
            <a:extLst>
              <a:ext uri="{28A0092B-C50C-407E-A947-70E740481C1C}">
                <a14:useLocalDpi xmlns:a14="http://schemas.microsoft.com/office/drawing/2010/main" val="0"/>
              </a:ext>
            </a:extLst>
          </a:blip>
          <a:srcRect l="18959" t="5189" r="21530" b="5277"/>
          <a:stretch/>
        </p:blipFill>
        <p:spPr>
          <a:xfrm>
            <a:off x="404123" y="1878755"/>
            <a:ext cx="3279600" cy="3700800"/>
          </a:xfrm>
          <a:prstGeom prst="rect">
            <a:avLst/>
          </a:prstGeom>
        </p:spPr>
      </p:pic>
      <p:sp>
        <p:nvSpPr>
          <p:cNvPr id="6" name="TextBox 5"/>
          <p:cNvSpPr txBox="1"/>
          <p:nvPr/>
        </p:nvSpPr>
        <p:spPr>
          <a:xfrm>
            <a:off x="6066203" y="1750716"/>
            <a:ext cx="2379629" cy="646331"/>
          </a:xfrm>
          <a:prstGeom prst="rect">
            <a:avLst/>
          </a:prstGeom>
          <a:noFill/>
        </p:spPr>
        <p:txBody>
          <a:bodyPr wrap="square" rtlCol="0">
            <a:spAutoFit/>
          </a:bodyPr>
          <a:lstStyle/>
          <a:p>
            <a:r>
              <a:rPr lang="en-US" dirty="0" err="1" smtClean="0"/>
              <a:t>Sttuffgnfgj</a:t>
            </a:r>
            <a:endParaRPr lang="en-US" dirty="0" smtClean="0"/>
          </a:p>
          <a:p>
            <a:endParaRPr lang="en-US" dirty="0"/>
          </a:p>
        </p:txBody>
      </p:sp>
    </p:spTree>
    <p:extLst>
      <p:ext uri="{BB962C8B-B14F-4D97-AF65-F5344CB8AC3E}">
        <p14:creationId xmlns:p14="http://schemas.microsoft.com/office/powerpoint/2010/main" val="35687963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iagram1.png"/>
          <p:cNvPicPr>
            <a:picLocks noChangeAspect="1"/>
          </p:cNvPicPr>
          <p:nvPr/>
        </p:nvPicPr>
        <p:blipFill rotWithShape="1">
          <a:blip r:embed="rId3">
            <a:extLst>
              <a:ext uri="{28A0092B-C50C-407E-A947-70E740481C1C}">
                <a14:useLocalDpi xmlns:a14="http://schemas.microsoft.com/office/drawing/2010/main" val="0"/>
              </a:ext>
            </a:extLst>
          </a:blip>
          <a:srcRect l="65645" t="8677" r="802" b="2184"/>
          <a:stretch/>
        </p:blipFill>
        <p:spPr>
          <a:xfrm rot="10800000">
            <a:off x="7581600" y="5234400"/>
            <a:ext cx="1526400" cy="1479600"/>
          </a:xfrm>
          <a:prstGeom prst="rect">
            <a:avLst/>
          </a:prstGeom>
        </p:spPr>
      </p:pic>
      <p:sp>
        <p:nvSpPr>
          <p:cNvPr id="3" name="TextBox 2"/>
          <p:cNvSpPr txBox="1"/>
          <p:nvPr/>
        </p:nvSpPr>
        <p:spPr>
          <a:xfrm>
            <a:off x="1563754" y="626962"/>
            <a:ext cx="5998308" cy="461665"/>
          </a:xfrm>
          <a:prstGeom prst="rect">
            <a:avLst/>
          </a:prstGeom>
          <a:noFill/>
        </p:spPr>
        <p:txBody>
          <a:bodyPr wrap="square" rtlCol="0">
            <a:spAutoFit/>
          </a:bodyPr>
          <a:lstStyle/>
          <a:p>
            <a:pPr algn="ctr"/>
            <a:r>
              <a:rPr lang="en-US" sz="2400" dirty="0" smtClean="0">
                <a:latin typeface="Garamond"/>
                <a:cs typeface="Garamond"/>
              </a:rPr>
              <a:t>The Vision System</a:t>
            </a:r>
            <a:endParaRPr lang="en-US" sz="1200" dirty="0">
              <a:latin typeface="Garamond"/>
              <a:cs typeface="Garamond"/>
            </a:endParaRPr>
          </a:p>
        </p:txBody>
      </p:sp>
      <p:pic>
        <p:nvPicPr>
          <p:cNvPr id="4" name="Picture 3" descr="system.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27454" y="1705076"/>
            <a:ext cx="6080546" cy="3226519"/>
          </a:xfrm>
          <a:prstGeom prst="rect">
            <a:avLst/>
          </a:prstGeom>
        </p:spPr>
      </p:pic>
      <p:sp>
        <p:nvSpPr>
          <p:cNvPr id="6" name="TextBox 5"/>
          <p:cNvSpPr txBox="1"/>
          <p:nvPr/>
        </p:nvSpPr>
        <p:spPr>
          <a:xfrm>
            <a:off x="308242" y="1705075"/>
            <a:ext cx="2478266" cy="3108544"/>
          </a:xfrm>
          <a:prstGeom prst="rect">
            <a:avLst/>
          </a:prstGeom>
          <a:noFill/>
        </p:spPr>
        <p:txBody>
          <a:bodyPr wrap="square" rtlCol="0">
            <a:spAutoFit/>
          </a:bodyPr>
          <a:lstStyle/>
          <a:p>
            <a:pPr marL="285750" indent="-285750">
              <a:buFont typeface="Arial"/>
              <a:buChar char="•"/>
            </a:pPr>
            <a:r>
              <a:rPr lang="en-US" sz="1400" dirty="0" smtClean="0"/>
              <a:t>We designed a functional GUI to streamline the process of connecting to the robots and running the vision system.</a:t>
            </a:r>
          </a:p>
          <a:p>
            <a:pPr marL="285750" indent="-285750">
              <a:buFont typeface="Arial"/>
              <a:buChar char="•"/>
            </a:pPr>
            <a:endParaRPr lang="en-US" sz="1400" dirty="0" smtClean="0"/>
          </a:p>
          <a:p>
            <a:pPr marL="285750" indent="-285750">
              <a:buFont typeface="Arial"/>
              <a:buChar char="•"/>
            </a:pPr>
            <a:r>
              <a:rPr lang="en-US" sz="1400" dirty="0" smtClean="0"/>
              <a:t>With a setting window to fine-tune </a:t>
            </a:r>
            <a:r>
              <a:rPr lang="en-US" sz="1400" dirty="0" err="1" smtClean="0"/>
              <a:t>colour</a:t>
            </a:r>
            <a:r>
              <a:rPr lang="en-US" sz="1400" dirty="0" smtClean="0"/>
              <a:t> detection on the fly.</a:t>
            </a:r>
          </a:p>
          <a:p>
            <a:pPr marL="285750" indent="-285750">
              <a:buFont typeface="Arial"/>
              <a:buChar char="•"/>
            </a:pPr>
            <a:endParaRPr lang="en-US" sz="1400" dirty="0" smtClean="0"/>
          </a:p>
          <a:p>
            <a:pPr marL="285750" indent="-285750">
              <a:buFont typeface="Arial"/>
              <a:buChar char="•"/>
            </a:pPr>
            <a:r>
              <a:rPr lang="en-US" sz="1400" dirty="0" smtClean="0"/>
              <a:t>We integrated the GUI with the Bluetooth TCP connection.</a:t>
            </a:r>
          </a:p>
          <a:p>
            <a:endParaRPr lang="en-US" sz="1400" dirty="0"/>
          </a:p>
        </p:txBody>
      </p:sp>
    </p:spTree>
    <p:extLst>
      <p:ext uri="{BB962C8B-B14F-4D97-AF65-F5344CB8AC3E}">
        <p14:creationId xmlns:p14="http://schemas.microsoft.com/office/powerpoint/2010/main" val="3699447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iagram1.png"/>
          <p:cNvPicPr>
            <a:picLocks noChangeAspect="1"/>
          </p:cNvPicPr>
          <p:nvPr/>
        </p:nvPicPr>
        <p:blipFill rotWithShape="1">
          <a:blip r:embed="rId3">
            <a:extLst>
              <a:ext uri="{28A0092B-C50C-407E-A947-70E740481C1C}">
                <a14:useLocalDpi xmlns:a14="http://schemas.microsoft.com/office/drawing/2010/main" val="0"/>
              </a:ext>
            </a:extLst>
          </a:blip>
          <a:srcRect l="65645" t="8677" r="802" b="2184"/>
          <a:stretch/>
        </p:blipFill>
        <p:spPr>
          <a:xfrm rot="10800000">
            <a:off x="7581600" y="5234400"/>
            <a:ext cx="1526400" cy="1479600"/>
          </a:xfrm>
          <a:prstGeom prst="rect">
            <a:avLst/>
          </a:prstGeom>
        </p:spPr>
      </p:pic>
      <p:sp>
        <p:nvSpPr>
          <p:cNvPr id="3" name="TextBox 2"/>
          <p:cNvSpPr txBox="1"/>
          <p:nvPr/>
        </p:nvSpPr>
        <p:spPr>
          <a:xfrm>
            <a:off x="1563754" y="626962"/>
            <a:ext cx="5998308" cy="461665"/>
          </a:xfrm>
          <a:prstGeom prst="rect">
            <a:avLst/>
          </a:prstGeom>
          <a:noFill/>
        </p:spPr>
        <p:txBody>
          <a:bodyPr wrap="square" rtlCol="0">
            <a:spAutoFit/>
          </a:bodyPr>
          <a:lstStyle/>
          <a:p>
            <a:pPr algn="ctr"/>
            <a:r>
              <a:rPr lang="en-US" sz="2400" u="sng" dirty="0" smtClean="0">
                <a:latin typeface="Garamond"/>
                <a:cs typeface="Garamond"/>
              </a:rPr>
              <a:t>Features of the vision system</a:t>
            </a:r>
            <a:endParaRPr lang="en-US" sz="1200" u="sng" dirty="0">
              <a:latin typeface="Garamond"/>
              <a:cs typeface="Garamond"/>
            </a:endParaRPr>
          </a:p>
        </p:txBody>
      </p:sp>
      <p:pic>
        <p:nvPicPr>
          <p:cNvPr id="2" name="Picture 1" descr="system2.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3330" y="1442491"/>
            <a:ext cx="4892606" cy="3665620"/>
          </a:xfrm>
          <a:prstGeom prst="rect">
            <a:avLst/>
          </a:prstGeom>
        </p:spPr>
      </p:pic>
      <p:sp>
        <p:nvSpPr>
          <p:cNvPr id="7" name="TextBox 6"/>
          <p:cNvSpPr txBox="1"/>
          <p:nvPr/>
        </p:nvSpPr>
        <p:spPr>
          <a:xfrm>
            <a:off x="6226489" y="1483153"/>
            <a:ext cx="2478266" cy="3539431"/>
          </a:xfrm>
          <a:prstGeom prst="rect">
            <a:avLst/>
          </a:prstGeom>
          <a:noFill/>
        </p:spPr>
        <p:txBody>
          <a:bodyPr wrap="square" rtlCol="0">
            <a:spAutoFit/>
          </a:bodyPr>
          <a:lstStyle/>
          <a:p>
            <a:pPr marL="285750" indent="-285750">
              <a:buFont typeface="Arial"/>
              <a:buChar char="•"/>
            </a:pPr>
            <a:r>
              <a:rPr lang="en-US" sz="1400" dirty="0" smtClean="0"/>
              <a:t>Automatically determines pitch boundaries to optimize processing.</a:t>
            </a:r>
          </a:p>
          <a:p>
            <a:r>
              <a:rPr lang="en-US" sz="1400" dirty="0" smtClean="0"/>
              <a:t> </a:t>
            </a:r>
          </a:p>
          <a:p>
            <a:pPr marL="285750" indent="-285750">
              <a:buFont typeface="Arial"/>
              <a:buChar char="•"/>
            </a:pPr>
            <a:r>
              <a:rPr lang="en-US" sz="1400" dirty="0" smtClean="0"/>
              <a:t>Separate Threads to update world state and draw the state.</a:t>
            </a:r>
          </a:p>
          <a:p>
            <a:pPr marL="285750" indent="-285750">
              <a:buFont typeface="Arial"/>
              <a:buChar char="•"/>
            </a:pPr>
            <a:endParaRPr lang="en-US" sz="1400" dirty="0" smtClean="0"/>
          </a:p>
          <a:p>
            <a:pPr marL="285750" indent="-285750">
              <a:buFont typeface="Arial"/>
              <a:buChar char="•"/>
            </a:pPr>
            <a:r>
              <a:rPr lang="en-US" sz="1400" dirty="0" smtClean="0"/>
              <a:t>Ball </a:t>
            </a:r>
            <a:r>
              <a:rPr lang="en-US" sz="1400" dirty="0"/>
              <a:t>r</a:t>
            </a:r>
            <a:r>
              <a:rPr lang="en-US" sz="1400" dirty="0" smtClean="0"/>
              <a:t>ebound prediction.</a:t>
            </a:r>
          </a:p>
          <a:p>
            <a:pPr marL="285750" indent="-285750">
              <a:buFont typeface="Arial"/>
              <a:buChar char="•"/>
            </a:pPr>
            <a:endParaRPr lang="en-US" sz="1400" dirty="0"/>
          </a:p>
          <a:p>
            <a:pPr marL="285750" indent="-285750">
              <a:buFont typeface="Arial"/>
              <a:buChar char="•"/>
            </a:pPr>
            <a:r>
              <a:rPr lang="en-US" sz="1400" dirty="0" smtClean="0"/>
              <a:t>K-</a:t>
            </a:r>
            <a:r>
              <a:rPr lang="en-US" sz="1400" dirty="0" smtClean="0"/>
              <a:t>Means </a:t>
            </a:r>
            <a:r>
              <a:rPr lang="en-US" sz="1400" dirty="0"/>
              <a:t>p</a:t>
            </a:r>
            <a:r>
              <a:rPr lang="en-US" sz="1400" dirty="0" smtClean="0"/>
              <a:t>late detection</a:t>
            </a:r>
          </a:p>
          <a:p>
            <a:pPr marL="285750" indent="-285750">
              <a:buFont typeface="Arial"/>
              <a:buChar char="•"/>
            </a:pPr>
            <a:endParaRPr lang="en-US" sz="1400" dirty="0" smtClean="0"/>
          </a:p>
          <a:p>
            <a:pPr marL="285750" indent="-285750">
              <a:buFont typeface="Arial"/>
              <a:buChar char="•"/>
            </a:pPr>
            <a:r>
              <a:rPr lang="en-US" sz="1400" dirty="0" smtClean="0"/>
              <a:t>Distance-to-camera distortion correction.</a:t>
            </a:r>
            <a:endParaRPr lang="en-US" sz="1400" dirty="0"/>
          </a:p>
          <a:p>
            <a:pPr marL="285750" indent="-285750">
              <a:buFont typeface="Arial"/>
              <a:buChar char="•"/>
            </a:pPr>
            <a:endParaRPr lang="en-US" sz="1400" dirty="0" smtClean="0"/>
          </a:p>
          <a:p>
            <a:pPr marL="285750" indent="-285750">
              <a:buFont typeface="Arial"/>
              <a:buChar char="•"/>
            </a:pPr>
            <a:endParaRPr lang="en-US" sz="1400" dirty="0"/>
          </a:p>
        </p:txBody>
      </p:sp>
    </p:spTree>
    <p:extLst>
      <p:ext uri="{BB962C8B-B14F-4D97-AF65-F5344CB8AC3E}">
        <p14:creationId xmlns:p14="http://schemas.microsoft.com/office/powerpoint/2010/main" val="38326943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iagram1.png"/>
          <p:cNvPicPr>
            <a:picLocks noChangeAspect="1"/>
          </p:cNvPicPr>
          <p:nvPr/>
        </p:nvPicPr>
        <p:blipFill rotWithShape="1">
          <a:blip r:embed="rId3">
            <a:extLst>
              <a:ext uri="{28A0092B-C50C-407E-A947-70E740481C1C}">
                <a14:useLocalDpi xmlns:a14="http://schemas.microsoft.com/office/drawing/2010/main" val="0"/>
              </a:ext>
            </a:extLst>
          </a:blip>
          <a:srcRect l="65645" t="8677" r="802" b="2184"/>
          <a:stretch/>
        </p:blipFill>
        <p:spPr>
          <a:xfrm rot="10800000">
            <a:off x="7581600" y="5234400"/>
            <a:ext cx="1526400" cy="1479600"/>
          </a:xfrm>
          <a:prstGeom prst="rect">
            <a:avLst/>
          </a:prstGeom>
        </p:spPr>
      </p:pic>
      <p:sp>
        <p:nvSpPr>
          <p:cNvPr id="6" name="TextBox 5"/>
          <p:cNvSpPr txBox="1"/>
          <p:nvPr/>
        </p:nvSpPr>
        <p:spPr>
          <a:xfrm>
            <a:off x="1583292" y="2528239"/>
            <a:ext cx="5998308" cy="1138773"/>
          </a:xfrm>
          <a:prstGeom prst="rect">
            <a:avLst/>
          </a:prstGeom>
          <a:noFill/>
        </p:spPr>
        <p:txBody>
          <a:bodyPr wrap="square" rtlCol="0">
            <a:spAutoFit/>
          </a:bodyPr>
          <a:lstStyle/>
          <a:p>
            <a:pPr algn="ctr"/>
            <a:r>
              <a:rPr lang="en-US" sz="4400" dirty="0" smtClean="0">
                <a:latin typeface="Garamond"/>
                <a:cs typeface="Garamond"/>
              </a:rPr>
              <a:t>Evolution of the project</a:t>
            </a:r>
            <a:endParaRPr lang="en-US" sz="4400" dirty="0" smtClean="0">
              <a:latin typeface="Garamond"/>
              <a:cs typeface="Garamond"/>
            </a:endParaRPr>
          </a:p>
          <a:p>
            <a:endParaRPr lang="en-US" sz="2400" dirty="0">
              <a:latin typeface="Garamond"/>
              <a:cs typeface="Garamond"/>
            </a:endParaRPr>
          </a:p>
        </p:txBody>
      </p:sp>
    </p:spTree>
    <p:extLst>
      <p:ext uri="{BB962C8B-B14F-4D97-AF65-F5344CB8AC3E}">
        <p14:creationId xmlns:p14="http://schemas.microsoft.com/office/powerpoint/2010/main" val="40320506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iagram1.png"/>
          <p:cNvPicPr>
            <a:picLocks noChangeAspect="1"/>
          </p:cNvPicPr>
          <p:nvPr/>
        </p:nvPicPr>
        <p:blipFill rotWithShape="1">
          <a:blip r:embed="rId5">
            <a:extLst>
              <a:ext uri="{28A0092B-C50C-407E-A947-70E740481C1C}">
                <a14:useLocalDpi xmlns:a14="http://schemas.microsoft.com/office/drawing/2010/main" val="0"/>
              </a:ext>
            </a:extLst>
          </a:blip>
          <a:srcRect l="65645" t="8677" r="802" b="2184"/>
          <a:stretch/>
        </p:blipFill>
        <p:spPr>
          <a:xfrm rot="10800000">
            <a:off x="7581600" y="5234400"/>
            <a:ext cx="1526400" cy="1479600"/>
          </a:xfrm>
          <a:prstGeom prst="rect">
            <a:avLst/>
          </a:prstGeom>
        </p:spPr>
      </p:pic>
      <p:sp>
        <p:nvSpPr>
          <p:cNvPr id="3" name="TextBox 2"/>
          <p:cNvSpPr txBox="1"/>
          <p:nvPr/>
        </p:nvSpPr>
        <p:spPr>
          <a:xfrm>
            <a:off x="1563754" y="626962"/>
            <a:ext cx="5998308" cy="461665"/>
          </a:xfrm>
          <a:prstGeom prst="rect">
            <a:avLst/>
          </a:prstGeom>
          <a:noFill/>
        </p:spPr>
        <p:txBody>
          <a:bodyPr wrap="square" rtlCol="0">
            <a:spAutoFit/>
          </a:bodyPr>
          <a:lstStyle/>
          <a:p>
            <a:pPr algn="ctr"/>
            <a:r>
              <a:rPr lang="en-US" sz="2400" dirty="0" smtClean="0">
                <a:latin typeface="Garamond"/>
                <a:cs typeface="Garamond"/>
              </a:rPr>
              <a:t>Pneumatic Kicker Design</a:t>
            </a:r>
            <a:endParaRPr lang="en-US" sz="1200" dirty="0">
              <a:latin typeface="Garamond"/>
              <a:cs typeface="Garamond"/>
            </a:endParaRPr>
          </a:p>
        </p:txBody>
      </p:sp>
      <p:pic>
        <p:nvPicPr>
          <p:cNvPr id="2" name="SDP Robot kicking.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220639" y="1480093"/>
            <a:ext cx="6674325" cy="3754307"/>
          </a:xfrm>
          <a:prstGeom prst="rect">
            <a:avLst/>
          </a:prstGeom>
        </p:spPr>
      </p:pic>
    </p:spTree>
    <p:extLst>
      <p:ext uri="{BB962C8B-B14F-4D97-AF65-F5344CB8AC3E}">
        <p14:creationId xmlns:p14="http://schemas.microsoft.com/office/powerpoint/2010/main" val="1476726349"/>
      </p:ext>
    </p:extLst>
  </p:cSld>
  <p:clrMapOvr>
    <a:masterClrMapping/>
  </p:clrMapOvr>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266</TotalTime>
  <Words>608</Words>
  <Application>Microsoft Macintosh PowerPoint</Application>
  <PresentationFormat>On-screen Show (4:3)</PresentationFormat>
  <Paragraphs>63</Paragraphs>
  <Slides>13</Slides>
  <Notes>13</Notes>
  <HiddenSlides>0</HiddenSlides>
  <MMClips>1</MMClips>
  <ScaleCrop>false</ScaleCrop>
  <HeadingPairs>
    <vt:vector size="4" baseType="variant">
      <vt:variant>
        <vt:lpstr>Theme</vt:lpstr>
      </vt:variant>
      <vt:variant>
        <vt:i4>1</vt:i4>
      </vt:variant>
      <vt:variant>
        <vt:lpstr>Slide Titles</vt:lpstr>
      </vt:variant>
      <vt:variant>
        <vt:i4>13</vt:i4>
      </vt:variant>
    </vt:vector>
  </HeadingPairs>
  <TitlesOfParts>
    <vt:vector size="14"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Student of Awesome</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Iain Brown</dc:creator>
  <cp:lastModifiedBy>Iain Brown</cp:lastModifiedBy>
  <cp:revision>39</cp:revision>
  <dcterms:created xsi:type="dcterms:W3CDTF">2014-03-26T11:48:51Z</dcterms:created>
  <dcterms:modified xsi:type="dcterms:W3CDTF">2014-03-26T18:20:15Z</dcterms:modified>
</cp:coreProperties>
</file>